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6" r:id="rId6"/>
    <p:sldId id="278" r:id="rId7"/>
    <p:sldId id="261" r:id="rId8"/>
    <p:sldId id="279" r:id="rId9"/>
    <p:sldId id="280" r:id="rId10"/>
    <p:sldId id="302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287" r:id="rId26"/>
    <p:sldId id="263" r:id="rId27"/>
    <p:sldId id="264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F26D-B129-464F-94E6-E813640CFFA1}" type="datetimeFigureOut">
              <a:rPr lang="en-US" smtClean="0"/>
              <a:pPr/>
              <a:t>10/19/2015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FB34E-4441-41FB-8261-154E781602E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with Low PBF &amp; No PAH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97207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92D050"/>
                </a:solidFill>
              </a:rPr>
              <a:t>TOF</a:t>
            </a:r>
          </a:p>
          <a:p>
            <a:pPr marL="514350" indent="-514350"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92D050"/>
                </a:solidFill>
              </a:rPr>
              <a:t>TOF Equivalents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DORV+ VSD+ 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D-TGA + VSD+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L-TGA + VSD+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Tricuspid </a:t>
            </a:r>
            <a:r>
              <a:rPr lang="en-US" sz="2000" dirty="0" err="1" smtClean="0"/>
              <a:t>Atresia</a:t>
            </a:r>
            <a:r>
              <a:rPr lang="en-US" sz="2000" dirty="0" smtClean="0"/>
              <a:t> + VSD 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Single Ventricle + PS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Truncus</a:t>
            </a:r>
            <a:r>
              <a:rPr lang="en-US" sz="2000" dirty="0" smtClean="0"/>
              <a:t> </a:t>
            </a:r>
            <a:r>
              <a:rPr lang="en-US" sz="2000" dirty="0" err="1" smtClean="0"/>
              <a:t>Arteriosus</a:t>
            </a:r>
            <a:r>
              <a:rPr lang="en-US" sz="2000" dirty="0" smtClean="0"/>
              <a:t> with small </a:t>
            </a:r>
          </a:p>
          <a:p>
            <a:pPr marL="514350" indent="-514350" algn="just">
              <a:buNone/>
            </a:pPr>
            <a:r>
              <a:rPr lang="en-US" sz="2000" dirty="0" smtClean="0"/>
              <a:t>                     pulmonary arteries </a:t>
            </a:r>
          </a:p>
          <a:p>
            <a:pPr marL="514350" indent="-514350" algn="just">
              <a:buNone/>
            </a:pPr>
            <a:r>
              <a:rPr lang="en-US" sz="2000" dirty="0" smtClean="0"/>
              <a:t>                                                          </a:t>
            </a:r>
            <a:endParaRPr lang="en-IN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710146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92D050"/>
                </a:solidFill>
              </a:rPr>
              <a:t>Pulmonary </a:t>
            </a:r>
            <a:r>
              <a:rPr lang="en-US" dirty="0" err="1" smtClean="0">
                <a:solidFill>
                  <a:srgbClr val="92D050"/>
                </a:solidFill>
              </a:rPr>
              <a:t>Atresia</a:t>
            </a:r>
            <a:r>
              <a:rPr lang="en-US" dirty="0" smtClean="0">
                <a:solidFill>
                  <a:srgbClr val="92D050"/>
                </a:solidFill>
              </a:rPr>
              <a:t> with IVS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   PS with ASD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   </a:t>
            </a:r>
            <a:r>
              <a:rPr lang="en-US" dirty="0" err="1" smtClean="0">
                <a:solidFill>
                  <a:srgbClr val="92D050"/>
                </a:solidFill>
              </a:rPr>
              <a:t>Ebsteins</a:t>
            </a:r>
            <a:r>
              <a:rPr lang="en-US" dirty="0" smtClean="0">
                <a:solidFill>
                  <a:srgbClr val="92D050"/>
                </a:solidFill>
              </a:rPr>
              <a:t> Anomaly Of TV</a:t>
            </a:r>
            <a:endParaRPr lang="en-IN" dirty="0" smtClean="0">
              <a:solidFill>
                <a:srgbClr val="92D05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4- 12 months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VSD    (small to moderate)</a:t>
            </a:r>
          </a:p>
          <a:p>
            <a:r>
              <a:rPr lang="en-US" dirty="0" smtClean="0"/>
              <a:t> </a:t>
            </a:r>
            <a:r>
              <a:rPr lang="en-US" dirty="0" smtClean="0"/>
              <a:t>PDA  (small to moderate)</a:t>
            </a:r>
          </a:p>
          <a:p>
            <a:r>
              <a:rPr lang="en-US" dirty="0" smtClean="0"/>
              <a:t> </a:t>
            </a:r>
            <a:r>
              <a:rPr lang="en-US" dirty="0" smtClean="0"/>
              <a:t>ASD</a:t>
            </a:r>
          </a:p>
          <a:p>
            <a:r>
              <a:rPr lang="en-US" dirty="0" smtClean="0"/>
              <a:t> </a:t>
            </a:r>
            <a:r>
              <a:rPr lang="en-US" dirty="0" smtClean="0"/>
              <a:t>Mild </a:t>
            </a:r>
            <a:r>
              <a:rPr lang="en-US" dirty="0" err="1" smtClean="0"/>
              <a:t>CoA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AS Mild to Mod</a:t>
            </a:r>
          </a:p>
          <a:p>
            <a:r>
              <a:rPr lang="en-US" dirty="0" smtClean="0"/>
              <a:t> </a:t>
            </a:r>
            <a:r>
              <a:rPr lang="en-US" dirty="0" smtClean="0"/>
              <a:t>PS Mild to Mod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Cardiac </a:t>
            </a:r>
            <a:r>
              <a:rPr lang="en-US" dirty="0" smtClean="0">
                <a:solidFill>
                  <a:srgbClr val="FFC000"/>
                </a:solidFill>
              </a:rPr>
              <a:t>causes of CHF  according to age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Cardiac causes of CHF  according to age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0"/>
            <a:ext cx="821533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baseline="30000" dirty="0" smtClean="0">
                <a:solidFill>
                  <a:srgbClr val="00B050"/>
                </a:solidFill>
              </a:rPr>
              <a:t>ST</a:t>
            </a:r>
            <a:r>
              <a:rPr lang="en-US" dirty="0" smtClean="0">
                <a:solidFill>
                  <a:srgbClr val="00B050"/>
                </a:solidFill>
              </a:rPr>
              <a:t> Day of life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              HLHS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Obstructed TAPVC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Endocardial</a:t>
            </a:r>
            <a:r>
              <a:rPr lang="en-US" dirty="0" smtClean="0"/>
              <a:t>  </a:t>
            </a:r>
            <a:r>
              <a:rPr lang="en-US" dirty="0" err="1" smtClean="0"/>
              <a:t>fibroelastosis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Large AV fistula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Arrythmia</a:t>
            </a:r>
            <a:r>
              <a:rPr lang="en-US" dirty="0" smtClean="0"/>
              <a:t> : PAT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Congenital Severe TR or PR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Premature infants with large PDA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Cardiac causes of CHF  according to age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First week of life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HLHS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Complete TGA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CoA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Severe AS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Cardiac causes of CHF  according to age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During </a:t>
            </a:r>
            <a:r>
              <a:rPr lang="en-US" dirty="0" smtClean="0">
                <a:solidFill>
                  <a:srgbClr val="FFC000"/>
                </a:solidFill>
              </a:rPr>
              <a:t>infancy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CoA</a:t>
            </a:r>
            <a:r>
              <a:rPr lang="en-US" dirty="0" smtClean="0"/>
              <a:t> with PDA or VSD</a:t>
            </a:r>
          </a:p>
          <a:p>
            <a:pPr>
              <a:buNone/>
            </a:pPr>
            <a:r>
              <a:rPr lang="en-US" dirty="0" smtClean="0"/>
              <a:t>           Large VSD or PDA or AV Canal defect</a:t>
            </a:r>
          </a:p>
          <a:p>
            <a:pPr>
              <a:buNone/>
            </a:pPr>
            <a:r>
              <a:rPr lang="en-US" dirty="0" smtClean="0"/>
              <a:t>           TAPVC</a:t>
            </a:r>
          </a:p>
          <a:p>
            <a:pPr>
              <a:buNone/>
            </a:pPr>
            <a:r>
              <a:rPr lang="en-US" dirty="0" smtClean="0"/>
              <a:t>           Tricuspid </a:t>
            </a:r>
            <a:r>
              <a:rPr lang="en-US" dirty="0" err="1" smtClean="0"/>
              <a:t>atresia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Persistent </a:t>
            </a:r>
            <a:r>
              <a:rPr lang="en-US" dirty="0" err="1" smtClean="0"/>
              <a:t>Truncus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DORV</a:t>
            </a:r>
          </a:p>
          <a:p>
            <a:pPr>
              <a:buNone/>
            </a:pPr>
            <a:r>
              <a:rPr lang="en-US" dirty="0" smtClean="0"/>
              <a:t>           TGA with Large VSD</a:t>
            </a:r>
          </a:p>
          <a:p>
            <a:pPr>
              <a:buNone/>
            </a:pPr>
            <a:r>
              <a:rPr lang="en-US" dirty="0" smtClean="0"/>
              <a:t>           ALCAPA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Myocarditis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               CCHD Clinical clues to Diagnosis</a:t>
            </a:r>
            <a:endParaRPr lang="en-IN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Bounding Pulse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644098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Truncus</a:t>
            </a:r>
            <a:r>
              <a:rPr lang="en-US" dirty="0" smtClean="0"/>
              <a:t>  </a:t>
            </a:r>
            <a:r>
              <a:rPr lang="en-US" dirty="0" err="1" smtClean="0"/>
              <a:t>Arteriosus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Pulmonary </a:t>
            </a:r>
            <a:r>
              <a:rPr lang="en-US" dirty="0" err="1" smtClean="0"/>
              <a:t>Atresia</a:t>
            </a:r>
            <a:r>
              <a:rPr lang="en-US" dirty="0" smtClean="0"/>
              <a:t> with </a:t>
            </a:r>
            <a:r>
              <a:rPr lang="en-US" dirty="0" smtClean="0"/>
              <a:t>L</a:t>
            </a:r>
            <a:r>
              <a:rPr lang="en-US" dirty="0" smtClean="0"/>
              <a:t>arge PDA or Large MAPCAS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TOF with severe </a:t>
            </a:r>
            <a:r>
              <a:rPr lang="en-US" dirty="0" smtClean="0"/>
              <a:t>AR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Eissenmenger</a:t>
            </a:r>
            <a:r>
              <a:rPr lang="en-US" dirty="0" smtClean="0"/>
              <a:t> PDA with Pulmonary Regurgitation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Prominent A wave in JVP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TRICUSPID </a:t>
            </a:r>
            <a:r>
              <a:rPr lang="en-US" dirty="0" smtClean="0"/>
              <a:t>ATRESIA </a:t>
            </a:r>
            <a:r>
              <a:rPr lang="en-US" dirty="0" smtClean="0"/>
              <a:t>with Restrictive ASD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sz="4000" dirty="0" smtClean="0">
                <a:solidFill>
                  <a:srgbClr val="FFC000"/>
                </a:solidFill>
              </a:rPr>
              <a:t>CCHD with Cannon waves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(Complete Heart Block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                        </a:t>
            </a:r>
            <a:r>
              <a:rPr lang="en-US" dirty="0" smtClean="0"/>
              <a:t>CCTGA</a:t>
            </a:r>
          </a:p>
          <a:p>
            <a:pPr>
              <a:buNone/>
            </a:pPr>
            <a:r>
              <a:rPr lang="en-US" dirty="0" smtClean="0"/>
              <a:t>              Single Ventricle especially Inverted type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Prominent </a:t>
            </a: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dirty="0" smtClean="0">
                <a:solidFill>
                  <a:srgbClr val="FFC000"/>
                </a:solidFill>
              </a:rPr>
              <a:t>wave in JVP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Ebsteins</a:t>
            </a:r>
            <a:r>
              <a:rPr lang="en-US" dirty="0" smtClean="0"/>
              <a:t> anomaly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Eisenmengers</a:t>
            </a:r>
            <a:r>
              <a:rPr lang="en-US" dirty="0" smtClean="0"/>
              <a:t> with </a:t>
            </a:r>
            <a:r>
              <a:rPr lang="en-US" dirty="0" smtClean="0"/>
              <a:t>s</a:t>
            </a:r>
            <a:r>
              <a:rPr lang="en-US" dirty="0" smtClean="0"/>
              <a:t>evere TR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</a:t>
            </a:r>
            <a:r>
              <a:rPr lang="en-US" dirty="0" smtClean="0"/>
              <a:t>ulmonary </a:t>
            </a:r>
            <a:r>
              <a:rPr lang="en-US" dirty="0" err="1" smtClean="0"/>
              <a:t>atresia</a:t>
            </a:r>
            <a:r>
              <a:rPr lang="en-US" dirty="0" smtClean="0"/>
              <a:t> with IVS </a:t>
            </a:r>
            <a:r>
              <a:rPr lang="en-US" dirty="0" smtClean="0"/>
              <a:t> </a:t>
            </a:r>
            <a:r>
              <a:rPr lang="en-US" dirty="0" smtClean="0"/>
              <a:t>and severe TR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Prominent </a:t>
            </a:r>
            <a:r>
              <a:rPr lang="en-US" dirty="0" smtClean="0">
                <a:solidFill>
                  <a:srgbClr val="FFC000"/>
                </a:solidFill>
              </a:rPr>
              <a:t>LV </a:t>
            </a:r>
            <a:r>
              <a:rPr lang="en-US" dirty="0" smtClean="0">
                <a:solidFill>
                  <a:srgbClr val="FFC000"/>
                </a:solidFill>
              </a:rPr>
              <a:t>Impulse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TRICUSPID ATRESIA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SINGLE VENTRICLE OF LV 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TOF </a:t>
            </a:r>
            <a:r>
              <a:rPr lang="en-US" dirty="0" smtClean="0"/>
              <a:t>with significant AR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PULMONARY ATRESIA </a:t>
            </a:r>
            <a:r>
              <a:rPr lang="en-US" dirty="0" smtClean="0"/>
              <a:t>with IVS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TRUNCUS </a:t>
            </a:r>
            <a:r>
              <a:rPr lang="en-US" dirty="0" smtClean="0"/>
              <a:t>with </a:t>
            </a:r>
            <a:r>
              <a:rPr lang="en-US" dirty="0" err="1" smtClean="0"/>
              <a:t>Truncal</a:t>
            </a:r>
            <a:r>
              <a:rPr lang="en-US" dirty="0" smtClean="0"/>
              <a:t> Regurgitation  to </a:t>
            </a:r>
            <a:r>
              <a:rPr lang="en-US" dirty="0" smtClean="0"/>
              <a:t>LV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CCHD with Low PBF &amp; PAH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Eisenmenger’s</a:t>
            </a:r>
            <a:r>
              <a:rPr lang="en-US" dirty="0" smtClean="0"/>
              <a:t>  Syndrome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Wide Split S2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TAPVC</a:t>
            </a:r>
            <a:endParaRPr lang="en-US" dirty="0" smtClean="0"/>
          </a:p>
          <a:p>
            <a:r>
              <a:rPr lang="en-US" dirty="0" smtClean="0"/>
              <a:t>EBSTEINS ANOMALY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Prominent Pulsation in Second Left ICS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 smtClean="0"/>
              <a:t>Eisenmengers</a:t>
            </a:r>
            <a:r>
              <a:rPr lang="en-US" dirty="0" smtClean="0"/>
              <a:t> Syndrome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CCTGA </a:t>
            </a:r>
            <a:r>
              <a:rPr lang="en-US" dirty="0" smtClean="0"/>
              <a:t>with </a:t>
            </a:r>
            <a:r>
              <a:rPr lang="en-US" dirty="0" smtClean="0"/>
              <a:t>L </a:t>
            </a:r>
            <a:r>
              <a:rPr lang="en-US" dirty="0" smtClean="0"/>
              <a:t>Posed Aorta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EDM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258336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TOF </a:t>
            </a:r>
            <a:r>
              <a:rPr lang="en-US" dirty="0" smtClean="0"/>
              <a:t>with </a:t>
            </a:r>
            <a:r>
              <a:rPr lang="en-US" dirty="0" smtClean="0"/>
              <a:t>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TOF </a:t>
            </a:r>
            <a:r>
              <a:rPr lang="en-US" dirty="0" smtClean="0"/>
              <a:t>with Absent Pulmonary Valve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Eisenmenger</a:t>
            </a:r>
            <a:r>
              <a:rPr lang="en-US" dirty="0" smtClean="0"/>
              <a:t> with </a:t>
            </a:r>
            <a:r>
              <a:rPr lang="en-US" dirty="0" smtClean="0"/>
              <a:t>PR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TRUNCUS ARTERIOSUS with </a:t>
            </a:r>
            <a:r>
              <a:rPr lang="en-US" dirty="0" err="1" smtClean="0"/>
              <a:t>Truncal</a:t>
            </a:r>
            <a:r>
              <a:rPr lang="en-US" dirty="0" smtClean="0"/>
              <a:t> Regurgitation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</a:t>
            </a:r>
            <a:r>
              <a:rPr lang="en-US" dirty="0" err="1" smtClean="0">
                <a:solidFill>
                  <a:srgbClr val="FFC000"/>
                </a:solidFill>
              </a:rPr>
              <a:t>Continous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Murmer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Pulmonary </a:t>
            </a:r>
            <a:r>
              <a:rPr lang="en-US" dirty="0" err="1" smtClean="0"/>
              <a:t>Atresia</a:t>
            </a:r>
            <a:r>
              <a:rPr lang="en-US" dirty="0" smtClean="0"/>
              <a:t> with </a:t>
            </a:r>
            <a:r>
              <a:rPr lang="en-US" dirty="0" smtClean="0"/>
              <a:t>PDA/MAPCAS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TOF : Post </a:t>
            </a:r>
            <a:r>
              <a:rPr lang="en-US" dirty="0" smtClean="0"/>
              <a:t>BT </a:t>
            </a:r>
            <a:r>
              <a:rPr lang="en-US" dirty="0" smtClean="0"/>
              <a:t>Shunt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Supracardiac</a:t>
            </a:r>
            <a:r>
              <a:rPr lang="en-US" dirty="0" smtClean="0"/>
              <a:t> TAPVC with Venous Hum at Root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                                                                     of Neck</a:t>
            </a:r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</a:t>
            </a:r>
            <a:r>
              <a:rPr lang="en-US" dirty="0" smtClean="0">
                <a:solidFill>
                  <a:srgbClr val="FFC000"/>
                </a:solidFill>
              </a:rPr>
              <a:t>with Tricuspid Regurgitation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Ebsteins</a:t>
            </a:r>
            <a:r>
              <a:rPr lang="en-US" dirty="0" smtClean="0"/>
              <a:t> anomaly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PULMONARY ATRESIA </a:t>
            </a:r>
            <a:r>
              <a:rPr lang="en-US" dirty="0" smtClean="0"/>
              <a:t>with  IVS and </a:t>
            </a:r>
            <a:r>
              <a:rPr lang="en-US" dirty="0" smtClean="0"/>
              <a:t>SEVERE TR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Eisenmenger</a:t>
            </a:r>
            <a:r>
              <a:rPr lang="en-US" dirty="0" smtClean="0"/>
              <a:t> with TR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TOF </a:t>
            </a:r>
            <a:r>
              <a:rPr lang="en-US" dirty="0" smtClean="0"/>
              <a:t>with </a:t>
            </a:r>
            <a:r>
              <a:rPr lang="en-US" dirty="0" smtClean="0"/>
              <a:t>AV CANAL </a:t>
            </a:r>
            <a:r>
              <a:rPr lang="en-US" dirty="0" smtClean="0"/>
              <a:t>Defect, Severe TR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C000"/>
                </a:solidFill>
              </a:rPr>
              <a:t>CCHD with Dominant Ventricle</a:t>
            </a:r>
            <a:endParaRPr lang="en-IN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with Right  ventricle dominance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525963"/>
          </a:xfrm>
        </p:spPr>
        <p:txBody>
          <a:bodyPr/>
          <a:lstStyle/>
          <a:p>
            <a:r>
              <a:rPr lang="en-US" dirty="0" smtClean="0"/>
              <a:t>TOF</a:t>
            </a:r>
          </a:p>
          <a:p>
            <a:r>
              <a:rPr lang="en-US" dirty="0" smtClean="0"/>
              <a:t>DORV+VSD+PS</a:t>
            </a:r>
          </a:p>
          <a:p>
            <a:r>
              <a:rPr lang="en-US" dirty="0" smtClean="0"/>
              <a:t>D TGA+VSD+PS</a:t>
            </a:r>
          </a:p>
          <a:p>
            <a:r>
              <a:rPr lang="en-US" dirty="0" smtClean="0"/>
              <a:t>L TGA+VSD+PS</a:t>
            </a:r>
          </a:p>
          <a:p>
            <a:r>
              <a:rPr lang="en-US" dirty="0" smtClean="0"/>
              <a:t>PS+ASD</a:t>
            </a:r>
          </a:p>
          <a:p>
            <a:r>
              <a:rPr lang="en-US" dirty="0" smtClean="0"/>
              <a:t>HLHS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CCHD with Left Ventricle dominance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600200"/>
            <a:ext cx="7429552" cy="4972072"/>
          </a:xfrm>
        </p:spPr>
        <p:txBody>
          <a:bodyPr/>
          <a:lstStyle/>
          <a:p>
            <a:r>
              <a:rPr lang="en-US" dirty="0" smtClean="0"/>
              <a:t>Tricuspid </a:t>
            </a:r>
            <a:r>
              <a:rPr lang="en-US" dirty="0" err="1" smtClean="0"/>
              <a:t>Atresia</a:t>
            </a:r>
            <a:endParaRPr lang="en-US" dirty="0" smtClean="0"/>
          </a:p>
          <a:p>
            <a:r>
              <a:rPr lang="en-US" dirty="0" smtClean="0"/>
              <a:t>Double inlet Left Ventricle</a:t>
            </a:r>
          </a:p>
          <a:p>
            <a:r>
              <a:rPr lang="en-US" dirty="0" smtClean="0"/>
              <a:t>Pulmonary </a:t>
            </a:r>
            <a:r>
              <a:rPr lang="en-US" dirty="0" err="1" smtClean="0"/>
              <a:t>Atresia</a:t>
            </a:r>
            <a:r>
              <a:rPr lang="en-US" dirty="0" smtClean="0"/>
              <a:t> with IVS</a:t>
            </a:r>
          </a:p>
          <a:p>
            <a:r>
              <a:rPr lang="en-US" dirty="0" err="1" smtClean="0"/>
              <a:t>Ebsteins</a:t>
            </a:r>
            <a:r>
              <a:rPr lang="en-US" dirty="0" smtClean="0"/>
              <a:t> Anomaly with </a:t>
            </a:r>
            <a:r>
              <a:rPr lang="en-US" dirty="0" err="1" smtClean="0"/>
              <a:t>Hypoplastic</a:t>
            </a:r>
            <a:r>
              <a:rPr lang="en-US" dirty="0" smtClean="0"/>
              <a:t> </a:t>
            </a:r>
            <a:r>
              <a:rPr lang="en-US" dirty="0" err="1" smtClean="0"/>
              <a:t>Rt</a:t>
            </a:r>
            <a:r>
              <a:rPr lang="en-US" dirty="0" smtClean="0"/>
              <a:t> Ventricle</a:t>
            </a:r>
          </a:p>
          <a:p>
            <a:r>
              <a:rPr lang="en-US" dirty="0" smtClean="0"/>
              <a:t>Non Restrictive ASD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Biventricular  </a:t>
            </a:r>
            <a:r>
              <a:rPr lang="en-US" dirty="0" smtClean="0">
                <a:solidFill>
                  <a:srgbClr val="FFC000"/>
                </a:solidFill>
              </a:rPr>
              <a:t>Dominance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1600200"/>
            <a:ext cx="6043626" cy="4525963"/>
          </a:xfrm>
        </p:spPr>
        <p:txBody>
          <a:bodyPr/>
          <a:lstStyle/>
          <a:p>
            <a:r>
              <a:rPr lang="en-US" dirty="0" smtClean="0"/>
              <a:t>DORV+VSD</a:t>
            </a:r>
          </a:p>
          <a:p>
            <a:r>
              <a:rPr lang="en-US" dirty="0" smtClean="0"/>
              <a:t>D TGA+VSD</a:t>
            </a:r>
          </a:p>
          <a:p>
            <a:r>
              <a:rPr lang="en-US" dirty="0" smtClean="0"/>
              <a:t>Tricuspid </a:t>
            </a:r>
            <a:r>
              <a:rPr lang="en-US" dirty="0" err="1" smtClean="0"/>
              <a:t>Atresia</a:t>
            </a:r>
            <a:r>
              <a:rPr lang="en-US" dirty="0" smtClean="0"/>
              <a:t> with VSD</a:t>
            </a:r>
          </a:p>
          <a:p>
            <a:r>
              <a:rPr lang="en-US" dirty="0" err="1" smtClean="0"/>
              <a:t>Truncus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CCHD with High PBF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9720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Inter circulatory mixing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dirty="0" smtClean="0"/>
              <a:t>     Venous level: </a:t>
            </a:r>
            <a:r>
              <a:rPr lang="en-US" dirty="0" smtClean="0"/>
              <a:t>TAPVC</a:t>
            </a:r>
            <a:endParaRPr lang="en-US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Atrial</a:t>
            </a:r>
            <a:r>
              <a:rPr lang="en-US" dirty="0" smtClean="0"/>
              <a:t> level    :  Single Atrium, Tricuspid </a:t>
            </a:r>
            <a:r>
              <a:rPr lang="en-US" dirty="0" err="1" smtClean="0"/>
              <a:t>Atresia</a:t>
            </a:r>
            <a:r>
              <a:rPr lang="en-US" dirty="0" smtClean="0"/>
              <a:t>, HLHS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dirty="0" smtClean="0"/>
              <a:t>     Ventricular level : Single ventricle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dirty="0" smtClean="0"/>
              <a:t>     Arterial level: </a:t>
            </a:r>
            <a:r>
              <a:rPr lang="en-US" dirty="0" err="1" smtClean="0"/>
              <a:t>Truncus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92D050"/>
                </a:solidFill>
              </a:rPr>
              <a:t>Transposition </a:t>
            </a:r>
            <a:r>
              <a:rPr lang="en-US" dirty="0" smtClean="0">
                <a:solidFill>
                  <a:srgbClr val="92D050"/>
                </a:solidFill>
              </a:rPr>
              <a:t>Physiology</a:t>
            </a:r>
          </a:p>
          <a:p>
            <a:pPr marL="514350" indent="-514350">
              <a:buNone/>
            </a:pPr>
            <a:r>
              <a:rPr lang="en-US" dirty="0" smtClean="0"/>
              <a:t>       D TGA</a:t>
            </a:r>
          </a:p>
          <a:p>
            <a:pPr marL="514350" indent="-51435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Taussing</a:t>
            </a:r>
            <a:r>
              <a:rPr lang="en-US" dirty="0" smtClean="0"/>
              <a:t> </a:t>
            </a:r>
            <a:r>
              <a:rPr lang="en-US" dirty="0" err="1" smtClean="0"/>
              <a:t>bing</a:t>
            </a:r>
            <a:r>
              <a:rPr lang="en-US" dirty="0" smtClean="0"/>
              <a:t> anomaly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CCHD with Near Normal PBF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901146" cy="4525963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92D050"/>
                </a:solidFill>
              </a:rPr>
              <a:t>Pulmonary </a:t>
            </a:r>
            <a:r>
              <a:rPr lang="en-US" dirty="0" err="1" smtClean="0">
                <a:solidFill>
                  <a:srgbClr val="92D050"/>
                </a:solidFill>
              </a:rPr>
              <a:t>Arterio</a:t>
            </a:r>
            <a:r>
              <a:rPr lang="en-US" dirty="0" smtClean="0">
                <a:solidFill>
                  <a:srgbClr val="92D050"/>
                </a:solidFill>
              </a:rPr>
              <a:t> Venous Fistula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92D050"/>
                </a:solidFill>
              </a:rPr>
              <a:t>Anomalous drainage of vena cava to Left Atrium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92D050"/>
                </a:solidFill>
              </a:rPr>
              <a:t>Un roofing of coronary sinus in  to Left Atrium</a:t>
            </a:r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  Factors </a:t>
            </a:r>
            <a:r>
              <a:rPr lang="en-US" dirty="0" smtClean="0">
                <a:solidFill>
                  <a:srgbClr val="FFC000"/>
                </a:solidFill>
              </a:rPr>
              <a:t>affecting age of Presentation in CCHD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Factors affecting age of Presentation in CCHD</a:t>
            </a:r>
            <a:endParaRPr lang="en-IN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7150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0-3 </a:t>
            </a:r>
            <a:r>
              <a:rPr lang="en-US" dirty="0" smtClean="0">
                <a:solidFill>
                  <a:srgbClr val="92D050"/>
                </a:solidFill>
              </a:rPr>
              <a:t>days 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Changes in Transition Circulation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4-14 </a:t>
            </a:r>
            <a:r>
              <a:rPr lang="en-US" dirty="0" smtClean="0">
                <a:solidFill>
                  <a:srgbClr val="92D050"/>
                </a:solidFill>
              </a:rPr>
              <a:t>days </a:t>
            </a:r>
            <a:r>
              <a:rPr lang="en-US" dirty="0" smtClean="0"/>
              <a:t>: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Closing </a:t>
            </a:r>
            <a:r>
              <a:rPr lang="en-US" dirty="0" err="1" smtClean="0"/>
              <a:t>ductus</a:t>
            </a:r>
            <a:r>
              <a:rPr lang="en-US" dirty="0" smtClean="0"/>
              <a:t> physiology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2-18 weeks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Low pulmonary vascular </a:t>
            </a:r>
            <a:r>
              <a:rPr lang="en-US" dirty="0" smtClean="0"/>
              <a:t>resistance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92D050"/>
                </a:solidFill>
              </a:rPr>
              <a:t>Any age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 smtClean="0"/>
              <a:t>       Myocardial dysfunction, Metabolic and idiopathic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Factors affecting age of Presentation in </a:t>
            </a:r>
            <a:r>
              <a:rPr lang="en-US" dirty="0" smtClean="0">
                <a:solidFill>
                  <a:srgbClr val="FFC000"/>
                </a:solidFill>
              </a:rPr>
              <a:t>CCHD : 0-3 days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Changes in Transition Circulation</a:t>
            </a:r>
          </a:p>
          <a:p>
            <a:pPr marL="514350" indent="-514350">
              <a:buNone/>
            </a:pPr>
            <a:r>
              <a:rPr lang="en-US" sz="2800" dirty="0" smtClean="0"/>
              <a:t>        Parallel non mixing circulation 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        TGA</a:t>
            </a:r>
          </a:p>
          <a:p>
            <a:pPr marL="514350" indent="-514350">
              <a:buNone/>
            </a:pPr>
            <a:r>
              <a:rPr lang="en-US" sz="2800" dirty="0" smtClean="0"/>
              <a:t>        Critically obstructed series circulation-   </a:t>
            </a:r>
          </a:p>
          <a:p>
            <a:pPr marL="514350" indent="-514350">
              <a:buNone/>
            </a:pPr>
            <a:r>
              <a:rPr lang="en-US" sz="2800" dirty="0" smtClean="0"/>
              <a:t>                           </a:t>
            </a:r>
            <a:r>
              <a:rPr lang="en-US" sz="2800" dirty="0" smtClean="0"/>
              <a:t>  Obstructed TAPVC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HLHS &amp; HRHS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Critical AS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Interrupted </a:t>
            </a:r>
            <a:r>
              <a:rPr lang="en-US" sz="2800" dirty="0" smtClean="0"/>
              <a:t>aortic arch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HRHS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Critical PS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Severe </a:t>
            </a:r>
            <a:r>
              <a:rPr lang="en-US" sz="2800" dirty="0" err="1" smtClean="0"/>
              <a:t>Ebsteins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Factors affecting age of Presentation in CCHD : </a:t>
            </a:r>
            <a:r>
              <a:rPr lang="en-US" dirty="0" smtClean="0">
                <a:solidFill>
                  <a:srgbClr val="FFC000"/>
                </a:solidFill>
              </a:rPr>
              <a:t>4- 14  </a:t>
            </a:r>
            <a:r>
              <a:rPr lang="en-US" dirty="0" smtClean="0">
                <a:solidFill>
                  <a:srgbClr val="FFC000"/>
                </a:solidFill>
              </a:rPr>
              <a:t>days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4721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92D050"/>
                </a:solidFill>
              </a:rPr>
              <a:t>Closing </a:t>
            </a:r>
            <a:r>
              <a:rPr lang="en-US" dirty="0" err="1" smtClean="0">
                <a:solidFill>
                  <a:srgbClr val="92D050"/>
                </a:solidFill>
              </a:rPr>
              <a:t>Ductus</a:t>
            </a:r>
            <a:r>
              <a:rPr lang="en-US" dirty="0" smtClean="0">
                <a:solidFill>
                  <a:srgbClr val="92D050"/>
                </a:solidFill>
              </a:rPr>
              <a:t> Physiology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  Obstructed Pulmonary circulation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                TOF (Severe)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                Tricuspid </a:t>
            </a:r>
            <a:r>
              <a:rPr lang="en-US" dirty="0" err="1" smtClean="0"/>
              <a:t>atresia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                TGA + VSD + PS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                         Single ventricle + PS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Obstructed Systemic circulation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Severe </a:t>
            </a:r>
            <a:r>
              <a:rPr lang="en-US" dirty="0" err="1" smtClean="0"/>
              <a:t>CoA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Factors affecting age of Presentation in CCHD </a:t>
            </a:r>
            <a:r>
              <a:rPr lang="en-US" dirty="0" smtClean="0">
                <a:solidFill>
                  <a:srgbClr val="FFC000"/>
                </a:solidFill>
              </a:rPr>
              <a:t>:2 weeks to 18 weeks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64294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4100" dirty="0" smtClean="0">
                <a:solidFill>
                  <a:srgbClr val="92D050"/>
                </a:solidFill>
              </a:rPr>
              <a:t>Low Pulmonary vascular resistance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         </a:t>
            </a:r>
            <a:r>
              <a:rPr lang="en-US" sz="3800" dirty="0" smtClean="0"/>
              <a:t> Shunt </a:t>
            </a:r>
            <a:r>
              <a:rPr lang="en-US" sz="3800" dirty="0" smtClean="0"/>
              <a:t>lesions with Left to Right  </a:t>
            </a:r>
            <a:r>
              <a:rPr lang="en-US" sz="3800" dirty="0" smtClean="0"/>
              <a:t>shunts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Complete AV Canal defect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TOF with mild PS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Large VSD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TAPVC (Non obstructed)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TGA + VSD without PA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 Single ventricle without PS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  ALCAPA</a:t>
            </a:r>
          </a:p>
          <a:p>
            <a:pPr>
              <a:lnSpc>
                <a:spcPct val="15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/>
              <a:t>                    </a:t>
            </a:r>
            <a:endParaRPr lang="en-IN" sz="3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727</Words>
  <Application>Microsoft Office PowerPoint</Application>
  <PresentationFormat>On-screen Show (4:3)</PresentationFormat>
  <Paragraphs>187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CCHD with Low PBF &amp; No PAH</vt:lpstr>
      <vt:lpstr>CCHD with Low PBF &amp; PAH</vt:lpstr>
      <vt:lpstr>CCHD with High PBF</vt:lpstr>
      <vt:lpstr>CCHD with Near Normal PBF</vt:lpstr>
      <vt:lpstr>Slide 5</vt:lpstr>
      <vt:lpstr>Factors affecting age of Presentation in CCHD</vt:lpstr>
      <vt:lpstr>Factors affecting age of Presentation in CCHD : 0-3 days</vt:lpstr>
      <vt:lpstr>Factors affecting age of Presentation in CCHD : 4- 14  days</vt:lpstr>
      <vt:lpstr>Factors affecting age of Presentation in CCHD :2 weeks to 18 weeks</vt:lpstr>
      <vt:lpstr>4- 12 months</vt:lpstr>
      <vt:lpstr>Slide 11</vt:lpstr>
      <vt:lpstr>Cardiac causes of CHF  according to age</vt:lpstr>
      <vt:lpstr>Cardiac causes of CHF  according to age</vt:lpstr>
      <vt:lpstr>Cardiac causes of CHF  according to age</vt:lpstr>
      <vt:lpstr>Slide 15</vt:lpstr>
      <vt:lpstr>CCHD with Bounding Pulse</vt:lpstr>
      <vt:lpstr>CCHD with Prominent A wave in JVP</vt:lpstr>
      <vt:lpstr>CCHD with Prominent V wave in JVP</vt:lpstr>
      <vt:lpstr>CCHD with Prominent LV Impulse</vt:lpstr>
      <vt:lpstr>CCHD with Wide Split S2</vt:lpstr>
      <vt:lpstr>CCHD with Prominent Pulsation in Second Left ICS</vt:lpstr>
      <vt:lpstr>CCHD with EDM</vt:lpstr>
      <vt:lpstr>CCHD with Continous Murmer</vt:lpstr>
      <vt:lpstr>CCHD with Tricuspid Regurgitation</vt:lpstr>
      <vt:lpstr>Slide 25</vt:lpstr>
      <vt:lpstr>CCHD with Right  ventricle dominance</vt:lpstr>
      <vt:lpstr>CCHD with Left Ventricle dominance</vt:lpstr>
      <vt:lpstr>Biventricular  Dominance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CCHD WITH LOW PBF AND NO PAH</dc:title>
  <dc:creator>user</dc:creator>
  <cp:lastModifiedBy>user</cp:lastModifiedBy>
  <cp:revision>82</cp:revision>
  <dcterms:created xsi:type="dcterms:W3CDTF">2015-10-18T17:04:15Z</dcterms:created>
  <dcterms:modified xsi:type="dcterms:W3CDTF">2015-10-19T02:11:58Z</dcterms:modified>
</cp:coreProperties>
</file>